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 Medium"/>
      <p:regular r:id="rId14"/>
    </p:embeddedFont>
    <p:embeddedFont>
      <p:font typeface="Outfit Medium"/>
      <p:regular r:id="rId15"/>
    </p:embeddedFont>
    <p:embeddedFont>
      <p:font typeface="IBM Plex Sans"/>
      <p:regular r:id="rId16"/>
    </p:embeddedFont>
    <p:embeddedFont>
      <p:font typeface="IBM Plex Sans"/>
      <p:regular r:id="rId17"/>
    </p:embeddedFont>
    <p:embeddedFont>
      <p:font typeface="IBM Plex Sans"/>
      <p:regular r:id="rId18"/>
    </p:embeddedFont>
    <p:embeddedFont>
      <p:font typeface="IBM Plex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 TeleBot – AI-Powered Calling Agent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Automating fundraising outreach with conversational AI technology that scales personalized communication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125260"/>
            <a:ext cx="1159788" cy="298490"/>
          </a:xfrm>
          <a:prstGeom prst="roundRect">
            <a:avLst>
              <a:gd name="adj" fmla="val 38300"/>
            </a:avLst>
          </a:prstGeom>
          <a:solidFill>
            <a:srgbClr val="CFDBFC"/>
          </a:solidFill>
          <a:ln/>
        </p:spPr>
      </p:sp>
      <p:sp>
        <p:nvSpPr>
          <p:cNvPr id="4" name="Text 1"/>
          <p:cNvSpPr/>
          <p:nvPr/>
        </p:nvSpPr>
        <p:spPr>
          <a:xfrm>
            <a:off x="889040" y="1172885"/>
            <a:ext cx="969288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CHALLENGE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793790" y="1487210"/>
            <a:ext cx="70363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Manual Outbound Calling Limits Growth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793790" y="2221468"/>
            <a:ext cx="7556421" cy="929997"/>
          </a:xfrm>
          <a:prstGeom prst="roundRect">
            <a:avLst>
              <a:gd name="adj" fmla="val 153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60120" y="23877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Hard to Scale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0120" y="273105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Limited by team size and working hours, manual calling can't reach thousands of prospects efficiently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3310176"/>
            <a:ext cx="7556421" cy="929997"/>
          </a:xfrm>
          <a:prstGeom prst="roundRect">
            <a:avLst>
              <a:gd name="adj" fmla="val 153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960120" y="3476506"/>
            <a:ext cx="203823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Inconsistent Messaging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60120" y="3819763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Each caller delivers different information, creating confusion and reducing campaign effectiveness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93790" y="4398883"/>
            <a:ext cx="7556421" cy="929997"/>
          </a:xfrm>
          <a:prstGeom prst="roundRect">
            <a:avLst>
              <a:gd name="adj" fmla="val 153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60120" y="456521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High Costs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60120" y="4908471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Staffing dedicated call teams requires significant investment in hiring, training, and management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793790" y="5487591"/>
            <a:ext cx="7556421" cy="929997"/>
          </a:xfrm>
          <a:prstGeom prst="roundRect">
            <a:avLst>
              <a:gd name="adj" fmla="val 153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60120" y="565392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Weak Analytics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60120" y="5997178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Manual tracking provides limited visibility into performance, interest levels, and conversion patterns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793790" y="6596182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Organizations need a solution that delivers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highlight>
                  <a:srgbClr val="EDF1FD"/>
                </a:highlight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personalized communication at scale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while providing measurable, data-driven results.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7120"/>
            <a:ext cx="1089422" cy="298490"/>
          </a:xfrm>
          <a:prstGeom prst="roundRect">
            <a:avLst>
              <a:gd name="adj" fmla="val 38300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889040" y="814745"/>
            <a:ext cx="89892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OUR SOLUTION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93790" y="1129070"/>
            <a:ext cx="757118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 TeleBot: Intelligence Meets Conversation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793790" y="2006203"/>
            <a:ext cx="69992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TeleBot is an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AI-powered outbound calling platform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that transforms fundraising outreach. Our intelligent voice agent conducts natural, multi-turn conversations with recipients, delivering consistent messaging while adapting to each individual's responses.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2911316"/>
            <a:ext cx="69992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platform combines advanced conversational AI with a powerful campaign management dashboard, enabling organizations to reach thousands of prospects with the personalization and effectiveness of one-on-one communication.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852148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4098965"/>
            <a:ext cx="6999208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4223980"/>
            <a:ext cx="257829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Calls recipients automatically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4749760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793790" y="4996577"/>
            <a:ext cx="6999208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5121593"/>
            <a:ext cx="29615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Conducts real-time conversations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64737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93790" y="5894189"/>
            <a:ext cx="6999208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6019205"/>
            <a:ext cx="340328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Explains campaigns and answers FAQs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54498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793790" y="6791801"/>
            <a:ext cx="6999208" cy="2286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6916817"/>
            <a:ext cx="297382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Detects interest and intent signals</a:t>
            </a:r>
            <a:endParaRPr lang="en-US" sz="1550" dirty="0"/>
          </a:p>
        </p:txBody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7809" y="2041922"/>
            <a:ext cx="3959304" cy="39593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3669" y="615672"/>
            <a:ext cx="2016562" cy="357664"/>
          </a:xfrm>
          <a:prstGeom prst="roundRect">
            <a:avLst>
              <a:gd name="adj" fmla="val 38315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897850" y="672703"/>
            <a:ext cx="1788200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PLATFORM CAPABILITIES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83669" y="1049417"/>
            <a:ext cx="10019824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Comprehensive Features for Campaign Success</a:t>
            </a:r>
            <a:endParaRPr lang="en-US" sz="3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669" y="1929527"/>
            <a:ext cx="1521976" cy="9405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3669" y="3108008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AI Voice Calling Agent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83669" y="3519488"/>
            <a:ext cx="3087291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Natural language conversations that adapt to recipient responses in real-time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847" y="1929527"/>
            <a:ext cx="1521976" cy="9405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08847" y="3108008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Campaign Dashboard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108847" y="3519488"/>
            <a:ext cx="3087410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Centralized control center for creating, launching, and monitoring all campaigns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43" y="1929527"/>
            <a:ext cx="1521976" cy="94059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4143" y="3108008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Contact Management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434143" y="3519488"/>
            <a:ext cx="3087291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Easy contact upload with flexible campaign scheduling and targeting options</a:t>
            </a:r>
            <a:endParaRPr lang="en-US" sz="14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321" y="1929527"/>
            <a:ext cx="1521976" cy="94059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59321" y="3108008"/>
            <a:ext cx="308741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Call Recording &amp; Transcription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10759321" y="3816787"/>
            <a:ext cx="3087410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Automatic capture and transcription of every conversation for quality assurance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69" y="5111115"/>
            <a:ext cx="1521976" cy="94059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83669" y="6289596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Real-Time Analytics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783669" y="6701076"/>
            <a:ext cx="3087291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Live reporting on call outcomes, engagement rates, and campaign performance</a:t>
            </a:r>
            <a:endParaRPr lang="en-US" sz="145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847" y="5111115"/>
            <a:ext cx="1521976" cy="940594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4108847" y="6289596"/>
            <a:ext cx="2379107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Interest Detection</a:t>
            </a:r>
            <a:endParaRPr lang="en-US" sz="1850" dirty="0"/>
          </a:p>
        </p:txBody>
      </p:sp>
      <p:sp>
        <p:nvSpPr>
          <p:cNvPr id="22" name="Text 14"/>
          <p:cNvSpPr/>
          <p:nvPr/>
        </p:nvSpPr>
        <p:spPr>
          <a:xfrm>
            <a:off x="4108847" y="6701076"/>
            <a:ext cx="3087410" cy="913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Intelligent tagging of high-intent prospects based on conversation analysis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1523"/>
            <a:ext cx="930950" cy="277058"/>
          </a:xfrm>
          <a:prstGeom prst="roundRect">
            <a:avLst>
              <a:gd name="adj" fmla="val 38315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882134" y="795695"/>
            <a:ext cx="75426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PROCESS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793790" y="1087517"/>
            <a:ext cx="525708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From Contact List to Conversion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793790" y="176938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TeleBot streamlines the entire outbound calling workflow into a simple, automated process that maximizes efficiency and results.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70986"/>
            <a:ext cx="737116" cy="88451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78305" y="231838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Upload &amp; Configure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678305" y="2637115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Import your contact list and create a customized campaign with tailored messaging and scheduling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55501"/>
            <a:ext cx="737116" cy="88451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678305" y="32029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Automated Outreach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1678305" y="3521631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TeleBot initiates outbound calls at optimal times, managing the queue intelligently</a:t>
            </a:r>
            <a:endParaRPr lang="en-US" sz="11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40016"/>
            <a:ext cx="737116" cy="8845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78305" y="4087416"/>
            <a:ext cx="202870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Intelligent Conversations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1678305" y="4406146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The AI agent engages each recipient with natural dialogue, answering questions and gauging interest</a:t>
            </a:r>
            <a:endParaRPr lang="en-US" sz="11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4532"/>
            <a:ext cx="737116" cy="88451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78305" y="497193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Capture &amp; Analyze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678305" y="5290661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System automatically records, transcribes, and analyzes every call for insights and compliance</a:t>
            </a:r>
            <a:endParaRPr lang="en-US" sz="11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09047"/>
            <a:ext cx="737116" cy="88451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678305" y="585644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Interest Flagging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1678305" y="617517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High-potential prospects are automatically identified and prioritized for follow-up</a:t>
            </a:r>
            <a:endParaRPr lang="en-US" sz="115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593562"/>
            <a:ext cx="737116" cy="884515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678305" y="6740962"/>
            <a:ext cx="23158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Seamless Payment (Phase 2)</a:t>
            </a:r>
            <a:endParaRPr lang="en-US" sz="1450" dirty="0"/>
          </a:p>
        </p:txBody>
      </p:sp>
      <p:sp>
        <p:nvSpPr>
          <p:cNvPr id="23" name="Text 15"/>
          <p:cNvSpPr/>
          <p:nvPr/>
        </p:nvSpPr>
        <p:spPr>
          <a:xfrm>
            <a:off x="1678305" y="7059692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Interested recipients receive automated SMS with secure payment scanner for instant conversion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835" y="311825"/>
            <a:ext cx="470416" cy="138351"/>
          </a:xfrm>
          <a:prstGeom prst="roundRect">
            <a:avLst>
              <a:gd name="adj" fmla="val 38365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441007" y="333851"/>
            <a:ext cx="382072" cy="94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ROI &amp; IMPACT</a:t>
            </a:r>
            <a:endParaRPr lang="en-US" sz="450" dirty="0"/>
          </a:p>
        </p:txBody>
      </p:sp>
      <p:sp>
        <p:nvSpPr>
          <p:cNvPr id="4" name="Text 2"/>
          <p:cNvSpPr/>
          <p:nvPr/>
        </p:nvSpPr>
        <p:spPr>
          <a:xfrm>
            <a:off x="396835" y="479584"/>
            <a:ext cx="217955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Measurable Business Value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03327"/>
            <a:ext cx="4438412" cy="44384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12712" y="886778"/>
            <a:ext cx="682847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TeleBot delivers transformative results across every dimension of fundraising operations, from cost reduction to conversion optimization.</a:t>
            </a:r>
            <a:endParaRPr lang="en-US" sz="550" dirty="0"/>
          </a:p>
        </p:txBody>
      </p:sp>
      <p:sp>
        <p:nvSpPr>
          <p:cNvPr id="7" name="Text 4"/>
          <p:cNvSpPr/>
          <p:nvPr/>
        </p:nvSpPr>
        <p:spPr>
          <a:xfrm>
            <a:off x="3379470" y="5986463"/>
            <a:ext cx="90666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10x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053" y="5525810"/>
            <a:ext cx="1105733" cy="11057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72207" y="67235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Outreach Scale</a:t>
            </a:r>
            <a:endParaRPr lang="en-US" sz="700" dirty="0"/>
          </a:p>
        </p:txBody>
      </p:sp>
      <p:sp>
        <p:nvSpPr>
          <p:cNvPr id="10" name="Text 6"/>
          <p:cNvSpPr/>
          <p:nvPr/>
        </p:nvSpPr>
        <p:spPr>
          <a:xfrm>
            <a:off x="396835" y="6882884"/>
            <a:ext cx="68722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Reach 10 times more prospects compared to manual calling teams</a:t>
            </a:r>
            <a:endParaRPr lang="en-US" sz="550" dirty="0"/>
          </a:p>
        </p:txBody>
      </p:sp>
      <p:sp>
        <p:nvSpPr>
          <p:cNvPr id="11" name="Text 7"/>
          <p:cNvSpPr/>
          <p:nvPr/>
        </p:nvSpPr>
        <p:spPr>
          <a:xfrm>
            <a:off x="10343912" y="5986463"/>
            <a:ext cx="90666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60%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495" y="5525810"/>
            <a:ext cx="1105733" cy="11057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6649" y="6723578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Cost Reduction</a:t>
            </a:r>
            <a:endParaRPr lang="en-US" sz="700" dirty="0"/>
          </a:p>
        </p:txBody>
      </p:sp>
      <p:sp>
        <p:nvSpPr>
          <p:cNvPr id="14" name="Text 9"/>
          <p:cNvSpPr/>
          <p:nvPr/>
        </p:nvSpPr>
        <p:spPr>
          <a:xfrm>
            <a:off x="7361158" y="6882884"/>
            <a:ext cx="68724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Lower operational expenses by eliminating staffing and training overhead</a:t>
            </a:r>
            <a:endParaRPr lang="en-US" sz="550" dirty="0"/>
          </a:p>
        </p:txBody>
      </p:sp>
      <p:sp>
        <p:nvSpPr>
          <p:cNvPr id="15" name="Text 10"/>
          <p:cNvSpPr/>
          <p:nvPr/>
        </p:nvSpPr>
        <p:spPr>
          <a:xfrm>
            <a:off x="3379470" y="7627144"/>
            <a:ext cx="90666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100%</a:t>
            </a:r>
            <a:endParaRPr lang="en-US" sz="14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053" y="7166491"/>
            <a:ext cx="1105733" cy="11057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372207" y="836426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Message Consistency</a:t>
            </a:r>
            <a:endParaRPr lang="en-US" sz="700" dirty="0"/>
          </a:p>
        </p:txBody>
      </p:sp>
      <p:sp>
        <p:nvSpPr>
          <p:cNvPr id="18" name="Text 12"/>
          <p:cNvSpPr/>
          <p:nvPr/>
        </p:nvSpPr>
        <p:spPr>
          <a:xfrm>
            <a:off x="396835" y="8523565"/>
            <a:ext cx="6872288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Ensure perfect compliance and messaging across every single call</a:t>
            </a:r>
            <a:endParaRPr lang="en-US" sz="550" dirty="0"/>
          </a:p>
        </p:txBody>
      </p:sp>
      <p:sp>
        <p:nvSpPr>
          <p:cNvPr id="19" name="Text 13"/>
          <p:cNvSpPr/>
          <p:nvPr/>
        </p:nvSpPr>
        <p:spPr>
          <a:xfrm>
            <a:off x="10343912" y="7627144"/>
            <a:ext cx="906661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3x</a:t>
            </a:r>
            <a:endParaRPr lang="en-US" sz="14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4495" y="7166491"/>
            <a:ext cx="1105733" cy="110573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336649" y="8364260"/>
            <a:ext cx="921425" cy="11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Conversion Potential</a:t>
            </a:r>
            <a:endParaRPr lang="en-US" sz="700" dirty="0"/>
          </a:p>
        </p:txBody>
      </p:sp>
      <p:sp>
        <p:nvSpPr>
          <p:cNvPr id="22" name="Text 15"/>
          <p:cNvSpPr/>
          <p:nvPr/>
        </p:nvSpPr>
        <p:spPr>
          <a:xfrm>
            <a:off x="7361158" y="8523565"/>
            <a:ext cx="6872407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Increase donation conversions with intelligent interest detection and follow-up</a:t>
            </a:r>
            <a:endParaRPr lang="en-US" sz="550" dirty="0"/>
          </a:p>
        </p:txBody>
      </p:sp>
      <p:sp>
        <p:nvSpPr>
          <p:cNvPr id="23" name="Text 16"/>
          <p:cNvSpPr/>
          <p:nvPr/>
        </p:nvSpPr>
        <p:spPr>
          <a:xfrm>
            <a:off x="507325" y="8807172"/>
            <a:ext cx="13726239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"</a:t>
            </a:r>
            <a:pPr algn="l" indent="0" marL="0">
              <a:lnSpc>
                <a:spcPts val="900"/>
              </a:lnSpc>
              <a:buNone/>
            </a:pPr>
            <a:r>
              <a:rPr lang="en-US" sz="5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Real-time visibility</a:t>
            </a:r>
            <a:pPr algn="l" indent="0" marL="0">
              <a:lnSpc>
                <a:spcPts val="900"/>
              </a:lnSpc>
              <a:buNone/>
            </a:pPr>
            <a:r>
              <a:rPr lang="en-US" sz="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into campaign performance empowers organizations to make data-driven decisions and optimize outcomes continuously."</a:t>
            </a:r>
            <a:endParaRPr lang="en-US" sz="550" dirty="0"/>
          </a:p>
        </p:txBody>
      </p:sp>
      <p:sp>
        <p:nvSpPr>
          <p:cNvPr id="24" name="Shape 17"/>
          <p:cNvSpPr/>
          <p:nvPr/>
        </p:nvSpPr>
        <p:spPr>
          <a:xfrm>
            <a:off x="396835" y="8724305"/>
            <a:ext cx="7620" cy="283607"/>
          </a:xfrm>
          <a:prstGeom prst="rect">
            <a:avLst/>
          </a:prstGeom>
          <a:solidFill>
            <a:srgbClr val="A2B9F9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9354" y="431602"/>
            <a:ext cx="635913" cy="191810"/>
          </a:xfrm>
          <a:prstGeom prst="roundRect">
            <a:avLst>
              <a:gd name="adj" fmla="val 38303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610552" y="462201"/>
            <a:ext cx="513517" cy="130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WHAT'S NEXT</a:t>
            </a:r>
            <a:endParaRPr lang="en-US" sz="600" dirty="0"/>
          </a:p>
        </p:txBody>
      </p:sp>
      <p:sp>
        <p:nvSpPr>
          <p:cNvPr id="4" name="Text 2"/>
          <p:cNvSpPr/>
          <p:nvPr/>
        </p:nvSpPr>
        <p:spPr>
          <a:xfrm>
            <a:off x="549354" y="664131"/>
            <a:ext cx="30087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Product Roadmap &amp; Vision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549354" y="2524363"/>
            <a:ext cx="13531691" cy="15240"/>
          </a:xfrm>
          <a:prstGeom prst="roundRect">
            <a:avLst>
              <a:gd name="adj" fmla="val 602610"/>
            </a:avLst>
          </a:prstGeom>
          <a:solidFill>
            <a:srgbClr val="B5C1E2"/>
          </a:solidFill>
          <a:ln/>
        </p:spPr>
      </p:sp>
      <p:sp>
        <p:nvSpPr>
          <p:cNvPr id="6" name="Shape 4"/>
          <p:cNvSpPr/>
          <p:nvPr/>
        </p:nvSpPr>
        <p:spPr>
          <a:xfrm>
            <a:off x="5030986" y="2218253"/>
            <a:ext cx="15240" cy="306110"/>
          </a:xfrm>
          <a:prstGeom prst="roundRect">
            <a:avLst>
              <a:gd name="adj" fmla="val 602610"/>
            </a:avLst>
          </a:prstGeom>
          <a:solidFill>
            <a:srgbClr val="B5C1E2"/>
          </a:solidFill>
          <a:ln/>
        </p:spPr>
      </p:sp>
      <p:sp>
        <p:nvSpPr>
          <p:cNvPr id="7" name="Shape 5"/>
          <p:cNvSpPr/>
          <p:nvPr/>
        </p:nvSpPr>
        <p:spPr>
          <a:xfrm>
            <a:off x="4923830" y="2409587"/>
            <a:ext cx="229553" cy="229552"/>
          </a:xfrm>
          <a:prstGeom prst="roundRect">
            <a:avLst>
              <a:gd name="adj" fmla="val 4000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8890" dir="2700000">
              <a:srgbClr val="b5c1e2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962108" y="2428756"/>
            <a:ext cx="15299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396978" y="1135975"/>
            <a:ext cx="1283256" cy="159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Phase 1: Core Platform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651391" y="1356479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calling agent with natural conversation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651391" y="1555313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Campaign management dashboard</a:t>
            </a:r>
            <a:endParaRPr lang="en-US" sz="800" dirty="0"/>
          </a:p>
        </p:txBody>
      </p:sp>
      <p:sp>
        <p:nvSpPr>
          <p:cNvPr id="12" name="Text 10"/>
          <p:cNvSpPr/>
          <p:nvPr/>
        </p:nvSpPr>
        <p:spPr>
          <a:xfrm>
            <a:off x="651391" y="1754148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Analytics and reporting suite</a:t>
            </a:r>
            <a:endParaRPr lang="en-US" sz="800" dirty="0"/>
          </a:p>
        </p:txBody>
      </p:sp>
      <p:sp>
        <p:nvSpPr>
          <p:cNvPr id="13" name="Text 11"/>
          <p:cNvSpPr/>
          <p:nvPr/>
        </p:nvSpPr>
        <p:spPr>
          <a:xfrm>
            <a:off x="651391" y="1952982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Call recording and transcription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9584055" y="2524363"/>
            <a:ext cx="15240" cy="306110"/>
          </a:xfrm>
          <a:prstGeom prst="roundRect">
            <a:avLst>
              <a:gd name="adj" fmla="val 602610"/>
            </a:avLst>
          </a:prstGeom>
          <a:solidFill>
            <a:srgbClr val="B5C1E2"/>
          </a:solidFill>
          <a:ln/>
        </p:spPr>
      </p:sp>
      <p:sp>
        <p:nvSpPr>
          <p:cNvPr id="15" name="Shape 13"/>
          <p:cNvSpPr/>
          <p:nvPr/>
        </p:nvSpPr>
        <p:spPr>
          <a:xfrm>
            <a:off x="9476899" y="2409587"/>
            <a:ext cx="229553" cy="229552"/>
          </a:xfrm>
          <a:prstGeom prst="roundRect">
            <a:avLst>
              <a:gd name="adj" fmla="val 40007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8890" dir="2700000">
              <a:srgbClr val="b5c1e2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9515177" y="2428756"/>
            <a:ext cx="152995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8641794" y="2932509"/>
            <a:ext cx="1899880" cy="159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Phase 2: Conversion Optimization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5204460" y="3153013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Automated payment SMS delivery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5204460" y="3351848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Integrated payment processing</a:t>
            </a:r>
            <a:endParaRPr lang="en-US" sz="800" dirty="0"/>
          </a:p>
        </p:txBody>
      </p:sp>
      <p:sp>
        <p:nvSpPr>
          <p:cNvPr id="20" name="Text 18"/>
          <p:cNvSpPr/>
          <p:nvPr/>
        </p:nvSpPr>
        <p:spPr>
          <a:xfrm>
            <a:off x="5204460" y="3550682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Advanced intent scoring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5204460" y="3749516"/>
            <a:ext cx="8774549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Multi-channel follow-up automation</a:t>
            </a:r>
            <a:endParaRPr lang="en-US" sz="800" dirty="0"/>
          </a:p>
        </p:txBody>
      </p:sp>
      <p:sp>
        <p:nvSpPr>
          <p:cNvPr id="22" name="Shape 20"/>
          <p:cNvSpPr/>
          <p:nvPr/>
        </p:nvSpPr>
        <p:spPr>
          <a:xfrm>
            <a:off x="549354" y="4078517"/>
            <a:ext cx="13531691" cy="20360"/>
          </a:xfrm>
          <a:prstGeom prst="rect">
            <a:avLst/>
          </a:prstGeom>
          <a:solidFill>
            <a:srgbClr val="666666">
              <a:alpha val="50000"/>
            </a:srgbClr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354" y="4328398"/>
            <a:ext cx="3421023" cy="3421023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069092" y="4315658"/>
            <a:ext cx="5397937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Scalable, Data-Driven Fundraising</a:t>
            </a:r>
            <a:endParaRPr lang="en-US" sz="2750" dirty="0"/>
          </a:p>
        </p:txBody>
      </p:sp>
      <p:sp>
        <p:nvSpPr>
          <p:cNvPr id="25" name="Text 22"/>
          <p:cNvSpPr/>
          <p:nvPr/>
        </p:nvSpPr>
        <p:spPr>
          <a:xfrm>
            <a:off x="6069092" y="4857750"/>
            <a:ext cx="8019455" cy="326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AI TeleBot enables organizations to conduct </a:t>
            </a:r>
            <a:pPr algn="l" indent="0" marL="0">
              <a:lnSpc>
                <a:spcPts val="1250"/>
              </a:lnSpc>
              <a:buNone/>
            </a:pPr>
            <a:r>
              <a:rPr lang="en-US" sz="80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thousands of personalized conversations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simultaneously, combining the efficiency of automation with the effectiveness of human-like engagement. Transform your fundraising outreach into a measurable, optimized growth engine.</a:t>
            </a:r>
            <a:endParaRPr lang="en-US" sz="800" dirty="0"/>
          </a:p>
        </p:txBody>
      </p:sp>
      <p:sp>
        <p:nvSpPr>
          <p:cNvPr id="26" name="Text 23"/>
          <p:cNvSpPr/>
          <p:nvPr/>
        </p:nvSpPr>
        <p:spPr>
          <a:xfrm>
            <a:off x="6069092" y="5276017"/>
            <a:ext cx="8019455" cy="163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Ready to scale your impact?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Let's discuss how AI TeleBot can revolutionize your fundraising operations.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2026-01-14T13:02:47Z</dcterms:created>
  <dcterms:modified xsi:type="dcterms:W3CDTF">2026-01-14T13:02:47Z</dcterms:modified>
</cp:coreProperties>
</file>